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64" r:id="rId4"/>
    <p:sldId id="258" r:id="rId5"/>
    <p:sldId id="262" r:id="rId6"/>
    <p:sldId id="260" r:id="rId7"/>
    <p:sldId id="263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настасия Бородина" initials="АБ" lastIdx="1" clrIdx="0">
    <p:extLst>
      <p:ext uri="{19B8F6BF-5375-455C-9EA6-DF929625EA0E}">
        <p15:presenceInfo xmlns:p15="http://schemas.microsoft.com/office/powerpoint/2012/main" userId="7faf70d4ef2e80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C34C"/>
    <a:srgbClr val="FF9900"/>
    <a:srgbClr val="FF6565"/>
    <a:srgbClr val="FDF1F1"/>
    <a:srgbClr val="FF0000"/>
    <a:srgbClr val="E9FEE2"/>
    <a:srgbClr val="F3FEF0"/>
    <a:srgbClr val="E0FED6"/>
    <a:srgbClr val="FCF7D8"/>
    <a:srgbClr val="F6C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53" autoAdjust="0"/>
    <p:restoredTop sz="94660"/>
  </p:normalViewPr>
  <p:slideViewPr>
    <p:cSldViewPr snapToGrid="0">
      <p:cViewPr>
        <p:scale>
          <a:sx n="66" d="100"/>
          <a:sy n="66" d="100"/>
        </p:scale>
        <p:origin x="154" y="5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671B3-6CA5-49FA-8192-679AEDD8256C}" type="datetimeFigureOut">
              <a:rPr lang="ru-RU" smtClean="0"/>
              <a:t>01.07.2024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2D7F0-09CD-4222-B52B-162241A83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431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2D7F0-09CD-4222-B52B-162241A83AC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848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2D7F0-09CD-4222-B52B-162241A83AC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312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63AEB9-E7DA-D024-A117-128316B4A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7D1556C-EA94-5DC8-82B6-385A8C8883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89EECC-D413-C003-74DD-7757291CD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837C1-CF91-4672-9B7F-7613F2A24579}" type="datetimeFigureOut">
              <a:rPr lang="ru-RU" smtClean="0"/>
              <a:t>01.07.2024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54C577-DC8C-1534-555F-9BB71E2EF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EEC81E-5DC0-E239-A056-85F5A646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EA82D-7FD9-4593-B3CA-94D7EA083D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849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B22099-2D9B-2DF1-679A-C8B00F1A1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73E9179-24A1-C6C2-09E2-BB6F631930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F1D1A1-B0AD-5CE2-C122-7A2384419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837C1-CF91-4672-9B7F-7613F2A24579}" type="datetimeFigureOut">
              <a:rPr lang="ru-RU" smtClean="0"/>
              <a:t>01.07.2024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2940B5-9672-460C-43E1-A6B5CA8F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C0AECA-3F2A-F14E-0EF5-F846D88E3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EA82D-7FD9-4593-B3CA-94D7EA083D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86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8220006-4B42-56A6-A3D5-6F16F82CC4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E40DF10-505E-4844-5EDC-F809321FA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29168C-8998-9474-37B9-923B6FE5C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837C1-CF91-4672-9B7F-7613F2A24579}" type="datetimeFigureOut">
              <a:rPr lang="ru-RU" smtClean="0"/>
              <a:t>01.07.2024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884CBF-0EE9-72B1-8473-A8E59A46B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435F53-A7A5-A2B4-97AF-C2D11E0D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EA82D-7FD9-4593-B3CA-94D7EA083D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590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1A2A86-B945-7ED0-0760-12D0ACFC3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46B860-4702-1794-B488-CC8E7A553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2F6AA9-1C3A-6BEE-47DF-CA7BC7059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837C1-CF91-4672-9B7F-7613F2A24579}" type="datetimeFigureOut">
              <a:rPr lang="ru-RU" smtClean="0"/>
              <a:t>01.07.2024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711B5F-37E0-88B6-4CD6-970B17EFB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B38EFE-978C-A576-8395-039A9AAA8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EA82D-7FD9-4593-B3CA-94D7EA083D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08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69892B-6AB8-F0A6-0B06-F740A7F1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7E5AA7-3157-A277-67C8-839E797D4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7CF176-8679-49B3-221A-9ECD33911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837C1-CF91-4672-9B7F-7613F2A24579}" type="datetimeFigureOut">
              <a:rPr lang="ru-RU" smtClean="0"/>
              <a:t>01.07.2024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17B91B-87EC-74B9-BC7F-72E96BDE0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2D3B46-860C-DB9A-4B7B-2C248A58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EA82D-7FD9-4593-B3CA-94D7EA083D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867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215006-723D-691A-B833-54EC3CCF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9C59E7-C4BB-378E-596F-45A021E24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1260EC-18D2-CC9F-B01C-49E110E0C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DC6B2C-19B8-FBB0-52E4-7CDC0C7A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837C1-CF91-4672-9B7F-7613F2A24579}" type="datetimeFigureOut">
              <a:rPr lang="ru-RU" smtClean="0"/>
              <a:t>01.07.2024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DDB2574-DA45-2ABB-D8B7-80DF5F08E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B35A18-A76C-84FD-CB0C-1EF44649F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EA82D-7FD9-4593-B3CA-94D7EA083D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295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4ADAC7-ED28-07C6-EF6D-0F4D6E95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C696D5-4BDB-4413-74F9-C0BDFFAED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8E03A5B-26D8-CC50-8185-E4D02D267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613AA88-D358-AD1F-9D68-87D9EF018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4C6625-58CF-272F-04AA-159D3F4E7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4988DE9-34C3-4AC9-0116-04F099D29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837C1-CF91-4672-9B7F-7613F2A24579}" type="datetimeFigureOut">
              <a:rPr lang="ru-RU" smtClean="0"/>
              <a:t>01.07.2024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3E79E04-8AC8-9DE5-F836-A3F88B043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107579B-472D-5A56-2D89-DF3142BC0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EA82D-7FD9-4593-B3CA-94D7EA083D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479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B0F5F1-9F3F-90C7-EC1F-633EC19B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F96D0E8-A91B-BC80-64A2-6699BFDB3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837C1-CF91-4672-9B7F-7613F2A24579}" type="datetimeFigureOut">
              <a:rPr lang="ru-RU" smtClean="0"/>
              <a:t>01.07.2024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AAE3A0-6EE2-6AC7-8BB5-4ED6B892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E043AAB-F2B7-B35D-6E7D-2D163398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EA82D-7FD9-4593-B3CA-94D7EA083D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948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764F515-50BC-3EE4-E92C-61FCADCD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837C1-CF91-4672-9B7F-7613F2A24579}" type="datetimeFigureOut">
              <a:rPr lang="ru-RU" smtClean="0"/>
              <a:t>01.07.2024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55DF964-68F5-A72B-8DF1-897C2C0C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F63895-7DF5-559B-4D2A-FC658CBA6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EA82D-7FD9-4593-B3CA-94D7EA083D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942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9912C-B622-267A-B594-752F1619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CBDFA3-8DBF-5F08-D421-E251DD991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DD07FF-B20F-F82B-9799-1DB000133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6E34FBD-0116-DD1A-8D99-DAD927830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837C1-CF91-4672-9B7F-7613F2A24579}" type="datetimeFigureOut">
              <a:rPr lang="ru-RU" smtClean="0"/>
              <a:t>01.07.2024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5BA9582-A6C9-B7D0-27F1-BF591A08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C008CC4-8F97-6BB0-0B32-C1D7DBDE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EA82D-7FD9-4593-B3CA-94D7EA083D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355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892210-BE3E-B70D-D82D-28381204F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6606169-A02F-FB9D-9A67-552422BA0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93EA3BC-4BB2-D633-2B38-02C2091E4C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790457-4E29-48CF-5A1A-4571CFF91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837C1-CF91-4672-9B7F-7613F2A24579}" type="datetimeFigureOut">
              <a:rPr lang="ru-RU" smtClean="0"/>
              <a:t>01.07.2024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7B1404-93FB-47E3-DEA0-2E7F541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2F7E3F-3211-40CB-C1E7-E460161A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EA82D-7FD9-4593-B3CA-94D7EA083D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475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ADBAB-6EA9-6CC5-B075-3E696DE7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803D9E-12F8-1702-6683-4DEF43107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4959E9-B1CB-6768-5F08-2F711DCF9D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837C1-CF91-4672-9B7F-7613F2A24579}" type="datetimeFigureOut">
              <a:rPr lang="ru-RU" smtClean="0"/>
              <a:t>01.07.2024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DD70A-7BB6-3D52-65C3-C072ACFDD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3B0C1D-8530-FE2C-7E82-9B532283B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EA82D-7FD9-4593-B3CA-94D7EA083D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8474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EF6DE"/>
            </a:gs>
            <a:gs pos="100000">
              <a:srgbClr val="FDEFC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CAB4A0A-80C3-B750-7D12-C464EB0F5C62}"/>
              </a:ext>
            </a:extLst>
          </p:cNvPr>
          <p:cNvSpPr/>
          <p:nvPr/>
        </p:nvSpPr>
        <p:spPr>
          <a:xfrm>
            <a:off x="0" y="0"/>
            <a:ext cx="6682803" cy="6858000"/>
          </a:xfrm>
          <a:prstGeom prst="rect">
            <a:avLst/>
          </a:prstGeom>
          <a:pattFill prst="pct5">
            <a:fgClr>
              <a:srgbClr val="00683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438263-4D2F-217E-4D83-C822137C6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399" y="2508738"/>
            <a:ext cx="5152293" cy="1093300"/>
          </a:xfr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059233"/>
                </a:solidFill>
                <a:effectLst>
                  <a:glow rad="63500">
                    <a:schemeClr val="accent6">
                      <a:lumMod val="20000"/>
                      <a:lumOff val="80000"/>
                      <a:alpha val="40000"/>
                    </a:schemeClr>
                  </a:glow>
                </a:effectLst>
                <a:latin typeface="RF Krabuler" panose="00000500000000000000" pitchFamily="2" charset="-52"/>
              </a:rPr>
              <a:t>The Killer Duck</a:t>
            </a:r>
            <a:endParaRPr lang="ru-RU" dirty="0">
              <a:solidFill>
                <a:srgbClr val="059233"/>
              </a:solidFill>
              <a:effectLst>
                <a:glow rad="63500">
                  <a:schemeClr val="accent6">
                    <a:lumMod val="20000"/>
                    <a:lumOff val="80000"/>
                    <a:alpha val="40000"/>
                  </a:schemeClr>
                </a:glow>
              </a:effectLst>
              <a:latin typeface="RF Krabuler" panose="00000500000000000000" pitchFamily="2" charset="-52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DEA9761-0F98-3394-A9BD-B55D35CBE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511" y="3519976"/>
            <a:ext cx="3158067" cy="1655762"/>
          </a:xfrm>
          <a:effectLst/>
        </p:spPr>
        <p:txBody>
          <a:bodyPr/>
          <a:lstStyle/>
          <a:p>
            <a:r>
              <a:rPr lang="en-US" dirty="0">
                <a:solidFill>
                  <a:srgbClr val="058036"/>
                </a:solidFill>
                <a:latin typeface="RF Krabuler" panose="00000500000000000000" pitchFamily="2" charset="-52"/>
              </a:rPr>
              <a:t>Top Down 2D game</a:t>
            </a:r>
            <a:endParaRPr lang="ru-RU" dirty="0">
              <a:solidFill>
                <a:srgbClr val="058036"/>
              </a:solidFill>
              <a:latin typeface="RF Krabuler" panose="00000500000000000000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4C59D7-4D71-4ABC-361F-1DB3C7439C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 trans="50000" intensity="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64" t="-1690" r="47489" b="800"/>
          <a:stretch/>
        </p:blipFill>
        <p:spPr>
          <a:xfrm rot="21600000" flipH="1">
            <a:off x="5920154" y="-128953"/>
            <a:ext cx="6271846" cy="7010400"/>
          </a:xfrm>
          <a:prstGeom prst="rect">
            <a:avLst/>
          </a:prstGeom>
          <a:effectLst>
            <a:glow>
              <a:srgbClr val="92D050">
                <a:alpha val="43000"/>
              </a:srgbClr>
            </a:glow>
            <a:outerShdw blurRad="889000" dist="266700" dir="11280000" sx="87000" sy="87000" algn="ctr" rotWithShape="0">
              <a:srgbClr val="87CB3D">
                <a:alpha val="0"/>
              </a:srgbClr>
            </a:outerShdw>
            <a:reflection stA="46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47486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6399096-941F-7E95-3687-6CF32FECFEDC}"/>
              </a:ext>
            </a:extLst>
          </p:cNvPr>
          <p:cNvSpPr/>
          <p:nvPr/>
        </p:nvSpPr>
        <p:spPr>
          <a:xfrm>
            <a:off x="0" y="0"/>
            <a:ext cx="12289813" cy="6858000"/>
          </a:xfrm>
          <a:prstGeom prst="rect">
            <a:avLst/>
          </a:prstGeom>
          <a:pattFill prst="pct5">
            <a:fgClr>
              <a:srgbClr val="00683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296D9B-3725-404B-C41F-DD98ECFAFBDA}"/>
              </a:ext>
            </a:extLst>
          </p:cNvPr>
          <p:cNvSpPr txBox="1"/>
          <p:nvPr/>
        </p:nvSpPr>
        <p:spPr>
          <a:xfrm>
            <a:off x="394822" y="273779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chemeClr val="bg1">
                    <a:lumMod val="75000"/>
                  </a:schemeClr>
                </a:solidFill>
                <a:effectLst>
                  <a:glow rad="368300">
                    <a:schemeClr val="bg1">
                      <a:alpha val="98000"/>
                    </a:schemeClr>
                  </a:glow>
                </a:effectLst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Команда разработчиков</a:t>
            </a:r>
            <a:endParaRPr lang="ru-RU" sz="4400" dirty="0">
              <a:solidFill>
                <a:schemeClr val="bg1">
                  <a:lumMod val="75000"/>
                </a:schemeClr>
              </a:solidFill>
              <a:effectLst>
                <a:glow rad="368300">
                  <a:schemeClr val="bg1">
                    <a:alpha val="98000"/>
                  </a:schemeClr>
                </a:glow>
              </a:effectLst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DDF4342-74ED-2891-CE27-33A090DAF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 trans="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68" b="16729"/>
          <a:stretch/>
        </p:blipFill>
        <p:spPr>
          <a:xfrm>
            <a:off x="1333703" y="1287416"/>
            <a:ext cx="3972654" cy="3877926"/>
          </a:xfrm>
          <a:prstGeom prst="rect">
            <a:avLst/>
          </a:prstGeom>
          <a:ln>
            <a:noFill/>
          </a:ln>
          <a:effectLst>
            <a:glow rad="139700">
              <a:srgbClr val="E1DFD6">
                <a:alpha val="91000"/>
              </a:srgbClr>
            </a:glo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6929E94-D55F-8308-077D-ACAD0FF989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 trans="74000" intensity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9" t="17346" r="34097" b="10715"/>
          <a:stretch/>
        </p:blipFill>
        <p:spPr>
          <a:xfrm>
            <a:off x="6885644" y="762850"/>
            <a:ext cx="4137169" cy="3834977"/>
          </a:xfrm>
          <a:prstGeom prst="rect">
            <a:avLst/>
          </a:prstGeom>
          <a:ln>
            <a:noFill/>
          </a:ln>
          <a:effectLst>
            <a:glow rad="63500">
              <a:srgbClr val="A4C8EA">
                <a:alpha val="77000"/>
              </a:srgbClr>
            </a:glo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6FA4F63-5AC0-BE6F-7901-05B1FCFD4E46}"/>
              </a:ext>
            </a:extLst>
          </p:cNvPr>
          <p:cNvSpPr txBox="1"/>
          <p:nvPr/>
        </p:nvSpPr>
        <p:spPr>
          <a:xfrm>
            <a:off x="6768244" y="4799929"/>
            <a:ext cx="55215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>
                  <a:glow rad="127000">
                    <a:schemeClr val="accent5">
                      <a:satMod val="175000"/>
                    </a:schemeClr>
                  </a:glow>
                </a:effectLst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Анастасия Владимировна</a:t>
            </a:r>
            <a:endParaRPr lang="ru-RU" sz="3200" dirty="0">
              <a:effectLst>
                <a:glow rad="127000">
                  <a:schemeClr val="accent5">
                    <a:satMod val="175000"/>
                  </a:schemeClr>
                </a:glo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EBB9CF-CF51-67B3-9D36-1395FC340723}"/>
              </a:ext>
            </a:extLst>
          </p:cNvPr>
          <p:cNvSpPr txBox="1"/>
          <p:nvPr/>
        </p:nvSpPr>
        <p:spPr>
          <a:xfrm>
            <a:off x="1678124" y="5230005"/>
            <a:ext cx="31735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>
                  <a:glow rad="127000">
                    <a:srgbClr val="9A966E"/>
                  </a:glow>
                </a:effectLst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Данил  Романович</a:t>
            </a:r>
            <a:endParaRPr lang="ru-RU" sz="3200" dirty="0">
              <a:effectLst>
                <a:glow rad="127000">
                  <a:srgbClr val="9A966E"/>
                </a:glo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17003-6DF3-24CD-310E-939780801F23}"/>
              </a:ext>
            </a:extLst>
          </p:cNvPr>
          <p:cNvSpPr txBox="1"/>
          <p:nvPr/>
        </p:nvSpPr>
        <p:spPr>
          <a:xfrm>
            <a:off x="6529754" y="5350767"/>
            <a:ext cx="46808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F9EFF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Team-lead, Back-end, </a:t>
            </a:r>
          </a:p>
          <a:p>
            <a:pPr algn="ctr"/>
            <a:r>
              <a:rPr lang="en-US" sz="3200" dirty="0">
                <a:solidFill>
                  <a:srgbClr val="2F9EFF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Front-end</a:t>
            </a:r>
            <a:r>
              <a:rPr lang="ru-RU" sz="3200" dirty="0">
                <a:solidFill>
                  <a:srgbClr val="2F9EFF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 </a:t>
            </a:r>
          </a:p>
          <a:p>
            <a:pPr algn="ctr"/>
            <a:endParaRPr lang="ru-RU" sz="3200" dirty="0">
              <a:solidFill>
                <a:srgbClr val="2F9EFF"/>
              </a:solidFill>
              <a:effectLst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0DB314-CEB8-374B-BA34-91C6D9887C54}"/>
              </a:ext>
            </a:extLst>
          </p:cNvPr>
          <p:cNvSpPr txBox="1"/>
          <p:nvPr/>
        </p:nvSpPr>
        <p:spPr>
          <a:xfrm>
            <a:off x="1280362" y="5751614"/>
            <a:ext cx="432492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9A966E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Back-end</a:t>
            </a:r>
            <a:r>
              <a:rPr lang="ru-RU" sz="3200" dirty="0">
                <a:solidFill>
                  <a:srgbClr val="9A966E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, </a:t>
            </a:r>
            <a:r>
              <a:rPr lang="en-US" sz="3200" dirty="0">
                <a:solidFill>
                  <a:srgbClr val="9A966E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Sound designer</a:t>
            </a:r>
            <a:endParaRPr lang="ru-RU" sz="3200" dirty="0">
              <a:solidFill>
                <a:srgbClr val="9A966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89982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1EEC10CE-73A0-1CC5-01EB-E002EC481547}"/>
              </a:ext>
            </a:extLst>
          </p:cNvPr>
          <p:cNvSpPr/>
          <p:nvPr/>
        </p:nvSpPr>
        <p:spPr>
          <a:xfrm>
            <a:off x="0" y="0"/>
            <a:ext cx="12332677" cy="6858000"/>
          </a:xfrm>
          <a:prstGeom prst="rect">
            <a:avLst/>
          </a:prstGeom>
          <a:pattFill prst="pct5">
            <a:fgClr>
              <a:srgbClr val="00683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1EE5EE53-066A-940A-D315-8C4911DDDB58}"/>
              </a:ext>
            </a:extLst>
          </p:cNvPr>
          <p:cNvSpPr/>
          <p:nvPr/>
        </p:nvSpPr>
        <p:spPr>
          <a:xfrm>
            <a:off x="7949989" y="748731"/>
            <a:ext cx="4069184" cy="6097962"/>
          </a:xfrm>
          <a:prstGeom prst="rect">
            <a:avLst/>
          </a:prstGeom>
          <a:solidFill>
            <a:srgbClr val="E9FEE2"/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effectLst>
                <a:glow rad="101600">
                  <a:schemeClr val="accent6">
                    <a:satMod val="175000"/>
                    <a:alpha val="98000"/>
                  </a:schemeClr>
                </a:glow>
              </a:effectLst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B3C00DCC-63AD-C4B1-4E8C-B90E94FAEEAA}"/>
              </a:ext>
            </a:extLst>
          </p:cNvPr>
          <p:cNvSpPr/>
          <p:nvPr/>
        </p:nvSpPr>
        <p:spPr>
          <a:xfrm>
            <a:off x="3916973" y="748732"/>
            <a:ext cx="4210250" cy="6109268"/>
          </a:xfrm>
          <a:prstGeom prst="rect">
            <a:avLst/>
          </a:prstGeom>
          <a:solidFill>
            <a:srgbClr val="FCF7D8"/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effectLst>
                <a:glow rad="101600">
                  <a:schemeClr val="accent6">
                    <a:satMod val="175000"/>
                    <a:alpha val="98000"/>
                  </a:schemeClr>
                </a:glow>
              </a:effectLst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3FE45A2-E93F-4B63-22F9-8F3A9708AD35}"/>
              </a:ext>
            </a:extLst>
          </p:cNvPr>
          <p:cNvSpPr/>
          <p:nvPr/>
        </p:nvSpPr>
        <p:spPr>
          <a:xfrm>
            <a:off x="168019" y="786312"/>
            <a:ext cx="4069184" cy="6097963"/>
          </a:xfrm>
          <a:prstGeom prst="rect">
            <a:avLst/>
          </a:prstGeom>
          <a:solidFill>
            <a:srgbClr val="FDF1F1"/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effectLst>
                <a:glow rad="101600">
                  <a:schemeClr val="accent6">
                    <a:satMod val="175000"/>
                    <a:alpha val="98000"/>
                  </a:schemeClr>
                </a:glow>
              </a:effectLst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CBB008D-7A0C-B9DC-6C75-04A59E0B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48" y="348406"/>
            <a:ext cx="4357506" cy="1000979"/>
          </a:xfrm>
          <a:effectLst>
            <a:glow rad="127000">
              <a:schemeClr val="accent2"/>
            </a:glow>
          </a:effectLst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>
                    <a:lumMod val="7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Концепт игры </a:t>
            </a:r>
            <a:br>
              <a:rPr lang="ru-RU" sz="4400" dirty="0">
                <a:solidFill>
                  <a:schemeClr val="bg1">
                    <a:lumMod val="7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</a:br>
            <a:endParaRPr lang="ru-RU" dirty="0">
              <a:solidFill>
                <a:schemeClr val="bg1">
                  <a:lumMod val="7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2D2810-6BD5-32DB-8868-EBC5C5E3992A}"/>
              </a:ext>
            </a:extLst>
          </p:cNvPr>
          <p:cNvSpPr txBox="1"/>
          <p:nvPr/>
        </p:nvSpPr>
        <p:spPr>
          <a:xfrm>
            <a:off x="4942192" y="1008018"/>
            <a:ext cx="1647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rgbClr val="FF9900"/>
                </a:solidFill>
                <a:effectLst>
                  <a:glow rad="228600">
                    <a:schemeClr val="bg1"/>
                  </a:glow>
                </a:effectLst>
                <a:latin typeface="RF Krabuler" panose="00000500000000000000" pitchFamily="2" charset="-52"/>
              </a:rPr>
              <a:t>Мир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133CCB-3F95-91BA-E127-072A698B1AAA}"/>
              </a:ext>
            </a:extLst>
          </p:cNvPr>
          <p:cNvSpPr txBox="1"/>
          <p:nvPr/>
        </p:nvSpPr>
        <p:spPr>
          <a:xfrm>
            <a:off x="4160512" y="1738455"/>
            <a:ext cx="406918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FB84F"/>
                </a:solidFill>
                <a:effectLst>
                  <a:glow rad="342900">
                    <a:schemeClr val="bg1">
                      <a:alpha val="90000"/>
                    </a:schemeClr>
                  </a:glow>
                </a:effectLst>
                <a:latin typeface="RF Krabuler" panose="00000500000000000000" pitchFamily="2" charset="-52"/>
              </a:rPr>
              <a:t>Мир представляет набор комнат, ограниченных стенками. Чтобы выйти из определённой комнаты, нужно уничтожить всех врагов в ней.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74E897-511D-2818-A608-24AF15C0F929}"/>
              </a:ext>
            </a:extLst>
          </p:cNvPr>
          <p:cNvSpPr txBox="1"/>
          <p:nvPr/>
        </p:nvSpPr>
        <p:spPr>
          <a:xfrm flipH="1">
            <a:off x="9100407" y="1008017"/>
            <a:ext cx="164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rgbClr val="17AD22"/>
                </a:solidFill>
                <a:effectLst>
                  <a:glow rad="203200">
                    <a:schemeClr val="bg1">
                      <a:alpha val="95000"/>
                    </a:schemeClr>
                  </a:glow>
                </a:effectLst>
                <a:latin typeface="RF Krabuler" panose="00000500000000000000" pitchFamily="2" charset="-52"/>
              </a:rPr>
              <a:t>Мобы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B8247D-7B5A-8B9F-D0FE-1DC0029DDF38}"/>
              </a:ext>
            </a:extLst>
          </p:cNvPr>
          <p:cNvSpPr txBox="1"/>
          <p:nvPr/>
        </p:nvSpPr>
        <p:spPr>
          <a:xfrm>
            <a:off x="8352579" y="1733029"/>
            <a:ext cx="339471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42E64E"/>
                </a:solidFill>
                <a:effectLst>
                  <a:glow rad="355600">
                    <a:schemeClr val="bg1">
                      <a:alpha val="99000"/>
                    </a:schemeClr>
                  </a:glow>
                </a:effectLst>
                <a:latin typeface="RF Krabuler" panose="00000500000000000000" pitchFamily="2" charset="-52"/>
              </a:rPr>
              <a:t>Мобы будут атаковать игрока мечами и спавниться в разном количестве в каждой новой комнате.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221222-4D01-0426-8E38-9EAAB2973463}"/>
              </a:ext>
            </a:extLst>
          </p:cNvPr>
          <p:cNvSpPr txBox="1"/>
          <p:nvPr/>
        </p:nvSpPr>
        <p:spPr>
          <a:xfrm>
            <a:off x="495848" y="1265752"/>
            <a:ext cx="343930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ru-RU" sz="2800" dirty="0">
                <a:solidFill>
                  <a:srgbClr val="FF6565"/>
                </a:solidFill>
                <a:effectLst>
                  <a:glow rad="203200">
                    <a:schemeClr val="bg1">
                      <a:alpha val="85000"/>
                    </a:schemeClr>
                  </a:glow>
                </a:effectLst>
                <a:latin typeface="RF Krabuler" panose="00000500000000000000" pitchFamily="2" charset="-52"/>
              </a:rPr>
            </a:br>
            <a:r>
              <a:rPr lang="ru-RU" sz="2800" dirty="0">
                <a:solidFill>
                  <a:srgbClr val="FF6565"/>
                </a:solidFill>
                <a:effectLst>
                  <a:glow rad="203200">
                    <a:schemeClr val="bg1">
                      <a:alpha val="85000"/>
                    </a:schemeClr>
                  </a:glow>
                </a:effectLst>
                <a:latin typeface="RF Krabuler" panose="00000500000000000000" pitchFamily="2" charset="-52"/>
              </a:rPr>
              <a:t>Игрок будет управлять уткой с пистолетом, чтобы сражаться с врагами, открывать новые комнаты и пытаться не умереть.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49C8B6-FCA4-7DF1-0915-089F097A9981}"/>
              </a:ext>
            </a:extLst>
          </p:cNvPr>
          <p:cNvSpPr txBox="1"/>
          <p:nvPr/>
        </p:nvSpPr>
        <p:spPr>
          <a:xfrm>
            <a:off x="495848" y="1032195"/>
            <a:ext cx="2898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rgbClr val="FF0000"/>
                </a:solidFill>
                <a:effectLst>
                  <a:glow rad="177800">
                    <a:schemeClr val="bg1"/>
                  </a:glow>
                </a:effectLst>
                <a:latin typeface="RF Krabuler" panose="00000500000000000000" pitchFamily="2" charset="-52"/>
              </a:rPr>
              <a:t>Главный герой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A41F5-0C4B-4D69-0972-0A3089DB37AF}"/>
              </a:ext>
            </a:extLst>
          </p:cNvPr>
          <p:cNvSpPr txBox="1"/>
          <p:nvPr/>
        </p:nvSpPr>
        <p:spPr>
          <a:xfrm>
            <a:off x="2280214" y="5038739"/>
            <a:ext cx="19300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F6565"/>
                </a:solidFill>
                <a:effectLst>
                  <a:glow rad="203200">
                    <a:schemeClr val="bg1">
                      <a:alpha val="85000"/>
                    </a:schemeClr>
                  </a:glow>
                </a:effectLst>
                <a:latin typeface="RF Krabuler" panose="00000500000000000000" pitchFamily="2" charset="-52"/>
              </a:rPr>
              <a:t>-Кря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6A21504-AE35-4C3B-DAC1-FF964C761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882" y="4516011"/>
            <a:ext cx="4210249" cy="2368265"/>
          </a:xfrm>
          <a:prstGeom prst="rect">
            <a:avLst/>
          </a:prstGeom>
          <a:effectLst>
            <a:outerShdw blurRad="469900" sx="102000" sy="102000" algn="ctr" rotWithShape="0">
              <a:srgbClr val="FF6565">
                <a:alpha val="58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C9F5067-43C9-84B6-082B-1AECE4BB9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72" y="4846588"/>
            <a:ext cx="2632266" cy="1450655"/>
          </a:xfrm>
          <a:prstGeom prst="rect">
            <a:avLst/>
          </a:prstGeom>
          <a:effectLst>
            <a:glow rad="266700">
              <a:srgbClr val="FF9900">
                <a:alpha val="23000"/>
              </a:srgbClr>
            </a:glow>
            <a:softEdge rad="25400"/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7AE4C80-606F-BAEF-362B-A8A4DBE33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31736" y="4364676"/>
            <a:ext cx="4660264" cy="2472410"/>
          </a:xfrm>
          <a:prstGeom prst="rect">
            <a:avLst/>
          </a:prstGeom>
          <a:effectLst>
            <a:outerShdw blurRad="584200" sx="102000" sy="102000" algn="ctr" rotWithShape="0">
              <a:srgbClr val="82C34C">
                <a:alpha val="66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3FC817-A017-B01B-4D17-AEB6DA55F4D2}"/>
              </a:ext>
            </a:extLst>
          </p:cNvPr>
          <p:cNvSpPr txBox="1"/>
          <p:nvPr/>
        </p:nvSpPr>
        <p:spPr>
          <a:xfrm>
            <a:off x="9055128" y="6146887"/>
            <a:ext cx="70547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42E64E"/>
                </a:solidFill>
                <a:effectLst>
                  <a:glow rad="355600">
                    <a:schemeClr val="bg1">
                      <a:alpha val="99000"/>
                    </a:schemeClr>
                  </a:glow>
                </a:effectLst>
                <a:latin typeface="RF Krabuler" panose="00000500000000000000" pitchFamily="2" charset="-52"/>
              </a:rPr>
              <a:t>(это червяк)</a:t>
            </a:r>
          </a:p>
        </p:txBody>
      </p:sp>
    </p:spTree>
    <p:extLst>
      <p:ext uri="{BB962C8B-B14F-4D97-AF65-F5344CB8AC3E}">
        <p14:creationId xmlns:p14="http://schemas.microsoft.com/office/powerpoint/2010/main" val="3911088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82096B4-BE62-5D2E-9D91-7283A4656950}"/>
              </a:ext>
            </a:extLst>
          </p:cNvPr>
          <p:cNvSpPr/>
          <p:nvPr/>
        </p:nvSpPr>
        <p:spPr>
          <a:xfrm>
            <a:off x="0" y="0"/>
            <a:ext cx="12426462" cy="6858000"/>
          </a:xfrm>
          <a:prstGeom prst="rect">
            <a:avLst/>
          </a:prstGeom>
          <a:pattFill prst="pct5">
            <a:fgClr>
              <a:srgbClr val="00683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5CFF567-1B44-169E-F644-84827C0F6384}"/>
              </a:ext>
            </a:extLst>
          </p:cNvPr>
          <p:cNvSpPr/>
          <p:nvPr/>
        </p:nvSpPr>
        <p:spPr>
          <a:xfrm>
            <a:off x="445476" y="832337"/>
            <a:ext cx="11535510" cy="56739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glow rad="139700">
              <a:schemeClr val="bg1">
                <a:alpha val="42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642088F-0B00-5D96-6251-D41443F2F6C6}"/>
              </a:ext>
            </a:extLst>
          </p:cNvPr>
          <p:cNvSpPr/>
          <p:nvPr/>
        </p:nvSpPr>
        <p:spPr>
          <a:xfrm>
            <a:off x="328245" y="351693"/>
            <a:ext cx="4419601" cy="867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6000" dirty="0">
              <a:solidFill>
                <a:schemeClr val="bg1"/>
              </a:solidFill>
              <a:effectLst>
                <a:glow rad="88900">
                  <a:schemeClr val="accent2"/>
                </a:glow>
              </a:effectLst>
              <a:latin typeface="RF Krabuler" panose="00000500000000000000" pitchFamily="2" charset="-52"/>
              <a:ea typeface="Yu Gothic UI Semibold" panose="020B0700000000000000" pitchFamily="34" charset="-128"/>
              <a:cs typeface="Dubai" panose="020B0503030403030204" pitchFamily="34" charset="-78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649385D-F481-D43F-1454-9143FA864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78" y="1002539"/>
            <a:ext cx="11078306" cy="5333565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AFAE2E5B-C0EB-C6FB-5AEB-512459966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22739"/>
            <a:ext cx="8364415" cy="996462"/>
          </a:xfrm>
          <a:effectLst>
            <a:glow rad="850900">
              <a:schemeClr val="bg1">
                <a:alpha val="97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rgbClr val="88BE6A"/>
                </a:solidFill>
                <a:effectLst>
                  <a:glow rad="152400">
                    <a:schemeClr val="bg1"/>
                  </a:glow>
                </a:effectLst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Концептуальная диаграмма</a:t>
            </a:r>
            <a:br>
              <a:rPr lang="ru-RU" sz="4400" dirty="0">
                <a:solidFill>
                  <a:srgbClr val="88BE6A"/>
                </a:solidFill>
                <a:effectLst>
                  <a:glow rad="152400">
                    <a:schemeClr val="bg1"/>
                  </a:glow>
                </a:effectLst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</a:br>
            <a:endParaRPr lang="ru-RU" dirty="0">
              <a:solidFill>
                <a:srgbClr val="88BE6A"/>
              </a:solidFill>
              <a:effectLst>
                <a:glow rad="1524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7784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66D0F4DE-2C5D-2EB6-21FE-470BB0A01C47}"/>
              </a:ext>
            </a:extLst>
          </p:cNvPr>
          <p:cNvSpPr/>
          <p:nvPr/>
        </p:nvSpPr>
        <p:spPr>
          <a:xfrm>
            <a:off x="0" y="0"/>
            <a:ext cx="12332677" cy="6858000"/>
          </a:xfrm>
          <a:prstGeom prst="rect">
            <a:avLst/>
          </a:prstGeom>
          <a:pattFill prst="pct5">
            <a:fgClr>
              <a:srgbClr val="00683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DB846BE-C47D-766F-B1CC-AD5C141F3929}"/>
              </a:ext>
            </a:extLst>
          </p:cNvPr>
          <p:cNvSpPr/>
          <p:nvPr/>
        </p:nvSpPr>
        <p:spPr>
          <a:xfrm>
            <a:off x="480645" y="2983357"/>
            <a:ext cx="9366740" cy="1345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effectLst>
                <a:glow rad="101600">
                  <a:schemeClr val="accent6">
                    <a:satMod val="175000"/>
                    <a:alpha val="98000"/>
                  </a:schemeClr>
                </a:glo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7FB32-5316-67E8-0D7F-0647B64B3D25}"/>
              </a:ext>
            </a:extLst>
          </p:cNvPr>
          <p:cNvSpPr txBox="1"/>
          <p:nvPr/>
        </p:nvSpPr>
        <p:spPr>
          <a:xfrm>
            <a:off x="1557258" y="174741"/>
            <a:ext cx="5486400" cy="769441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rgbClr val="82C34C"/>
                </a:solidFill>
                <a:effectLst>
                  <a:glow rad="673100">
                    <a:schemeClr val="bg1">
                      <a:alpha val="96000"/>
                    </a:schemeClr>
                  </a:glow>
                </a:effectLst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Использованное ПО</a:t>
            </a:r>
            <a:endParaRPr lang="ru-RU" sz="4400" dirty="0">
              <a:solidFill>
                <a:srgbClr val="82C34C"/>
              </a:solidFill>
              <a:effectLst>
                <a:glow rad="673100">
                  <a:schemeClr val="bg1">
                    <a:alpha val="96000"/>
                  </a:schemeClr>
                </a:glow>
              </a:effectLst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09AA67D-A2C0-6F61-387F-E7C6C26892B3}"/>
              </a:ext>
            </a:extLst>
          </p:cNvPr>
          <p:cNvSpPr/>
          <p:nvPr/>
        </p:nvSpPr>
        <p:spPr>
          <a:xfrm>
            <a:off x="484315" y="1286609"/>
            <a:ext cx="9363070" cy="1570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effectLst>
                <a:glow rad="101600">
                  <a:schemeClr val="accent6">
                    <a:satMod val="175000"/>
                    <a:alpha val="98000"/>
                  </a:schemeClr>
                </a:glo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37A53B-EEDA-288F-6F19-34B5B2C32A7B}"/>
              </a:ext>
            </a:extLst>
          </p:cNvPr>
          <p:cNvSpPr txBox="1"/>
          <p:nvPr/>
        </p:nvSpPr>
        <p:spPr>
          <a:xfrm>
            <a:off x="484315" y="1384211"/>
            <a:ext cx="321925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ED7D31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Unity 2022.3.15f1</a:t>
            </a:r>
            <a:endParaRPr lang="ru-RU" sz="3000" dirty="0">
              <a:solidFill>
                <a:srgbClr val="ED7D31"/>
              </a:solidFill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6E4054-2E1A-BBA4-021B-A6DB7FE2F847}"/>
              </a:ext>
            </a:extLst>
          </p:cNvPr>
          <p:cNvSpPr txBox="1"/>
          <p:nvPr/>
        </p:nvSpPr>
        <p:spPr>
          <a:xfrm>
            <a:off x="484315" y="1872894"/>
            <a:ext cx="951915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5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Игровой движок был использован для проектирования 2</a:t>
            </a:r>
            <a:r>
              <a:rPr lang="en-US" sz="25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D </a:t>
            </a:r>
            <a:r>
              <a:rPr lang="ru-RU" sz="25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окружения игры, управления скриптами, игровыми объектами и их компонентами. </a:t>
            </a:r>
            <a:endParaRPr lang="ru-RU" sz="2500" dirty="0">
              <a:solidFill>
                <a:srgbClr val="F3A875"/>
              </a:solidFill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24F3D6-9641-53BD-267E-79C485F1EC2D}"/>
              </a:ext>
            </a:extLst>
          </p:cNvPr>
          <p:cNvSpPr txBox="1"/>
          <p:nvPr/>
        </p:nvSpPr>
        <p:spPr>
          <a:xfrm>
            <a:off x="484315" y="2995726"/>
            <a:ext cx="58578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ED7D31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P</a:t>
            </a:r>
            <a:r>
              <a:rPr lang="en-US" sz="3000" dirty="0">
                <a:solidFill>
                  <a:srgbClr val="ED7D31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hotoshop &amp; </a:t>
            </a:r>
            <a:r>
              <a:rPr lang="en-US" sz="3000" dirty="0">
                <a:solidFill>
                  <a:srgbClr val="ED7D31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ILu</a:t>
            </a:r>
            <a:r>
              <a:rPr lang="en-US" sz="3000" dirty="0">
                <a:solidFill>
                  <a:srgbClr val="ED7D31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strator</a:t>
            </a:r>
            <a:r>
              <a:rPr lang="ru-RU" sz="3000" dirty="0">
                <a:solidFill>
                  <a:srgbClr val="ED7D31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 (2021)</a:t>
            </a:r>
            <a:r>
              <a:rPr lang="en-US" sz="3000" dirty="0">
                <a:solidFill>
                  <a:srgbClr val="ED7D31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 </a:t>
            </a:r>
            <a:endParaRPr lang="ru-RU" sz="3000" dirty="0">
              <a:solidFill>
                <a:srgbClr val="ED7D31"/>
              </a:solidFill>
              <a:effectLst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B2DE49-B706-CD9A-C53E-E821BA3A7FD2}"/>
              </a:ext>
            </a:extLst>
          </p:cNvPr>
          <p:cNvSpPr txBox="1"/>
          <p:nvPr/>
        </p:nvSpPr>
        <p:spPr>
          <a:xfrm>
            <a:off x="484315" y="3467432"/>
            <a:ext cx="92692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500" dirty="0">
                <a:solidFill>
                  <a:srgbClr val="F3A875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Редактор</a:t>
            </a:r>
            <a:r>
              <a:rPr lang="ru-RU" sz="25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ы</a:t>
            </a:r>
            <a:r>
              <a:rPr lang="ru-RU" sz="2500" dirty="0">
                <a:solidFill>
                  <a:srgbClr val="F3A875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 </a:t>
            </a:r>
            <a:r>
              <a:rPr lang="ru-RU" sz="25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были использованы для проработки окружения, создания векторной графики.</a:t>
            </a:r>
            <a:endParaRPr lang="ru-RU" sz="2500" dirty="0">
              <a:solidFill>
                <a:srgbClr val="F3A875"/>
              </a:solidFill>
              <a:effectLst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BC3F3A4A-DA2F-6D40-808B-C4E35A0764D8}"/>
              </a:ext>
            </a:extLst>
          </p:cNvPr>
          <p:cNvSpPr/>
          <p:nvPr/>
        </p:nvSpPr>
        <p:spPr>
          <a:xfrm>
            <a:off x="462704" y="4441155"/>
            <a:ext cx="9290896" cy="1045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effectLst>
                <a:glow rad="101600">
                  <a:schemeClr val="accent6">
                    <a:satMod val="175000"/>
                    <a:alpha val="98000"/>
                  </a:schemeClr>
                </a:glo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C48CBA-2252-4197-3706-ACDABA062261}"/>
              </a:ext>
            </a:extLst>
          </p:cNvPr>
          <p:cNvSpPr txBox="1"/>
          <p:nvPr/>
        </p:nvSpPr>
        <p:spPr>
          <a:xfrm>
            <a:off x="484315" y="4395102"/>
            <a:ext cx="62542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ED7D31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GitHub</a:t>
            </a:r>
            <a:endParaRPr lang="ru-RU" sz="3000" dirty="0">
              <a:solidFill>
                <a:srgbClr val="ED7D31"/>
              </a:solidFill>
              <a:effectLst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957B56-52CE-D133-A9AF-09D61FB1CE1D}"/>
              </a:ext>
            </a:extLst>
          </p:cNvPr>
          <p:cNvSpPr txBox="1"/>
          <p:nvPr/>
        </p:nvSpPr>
        <p:spPr>
          <a:xfrm>
            <a:off x="529031" y="4921566"/>
            <a:ext cx="76983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5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Платформа была использована для управления версиями. </a:t>
            </a:r>
            <a:endParaRPr lang="ru-RU" sz="2500" dirty="0">
              <a:solidFill>
                <a:srgbClr val="F3A875"/>
              </a:solidFill>
              <a:effectLst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539DFFF3-4E08-64A2-8093-6CB54F742164}"/>
              </a:ext>
            </a:extLst>
          </p:cNvPr>
          <p:cNvSpPr/>
          <p:nvPr/>
        </p:nvSpPr>
        <p:spPr>
          <a:xfrm>
            <a:off x="462704" y="5533192"/>
            <a:ext cx="9239593" cy="109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effectLst>
                <a:glow rad="101600">
                  <a:schemeClr val="accent6">
                    <a:satMod val="175000"/>
                    <a:alpha val="98000"/>
                  </a:schemeClr>
                </a:glo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4C6631-98B9-01BD-9A03-4D5FC3ADE50B}"/>
              </a:ext>
            </a:extLst>
          </p:cNvPr>
          <p:cNvSpPr txBox="1"/>
          <p:nvPr/>
        </p:nvSpPr>
        <p:spPr>
          <a:xfrm>
            <a:off x="484315" y="5533192"/>
            <a:ext cx="62542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ED7D31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Visual Studio 2022</a:t>
            </a:r>
            <a:endParaRPr lang="ru-RU" sz="3000" dirty="0">
              <a:solidFill>
                <a:srgbClr val="ED7D31"/>
              </a:solidFill>
              <a:effectLst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C38BE8-D813-46AD-7635-1008F88C904A}"/>
              </a:ext>
            </a:extLst>
          </p:cNvPr>
          <p:cNvSpPr txBox="1"/>
          <p:nvPr/>
        </p:nvSpPr>
        <p:spPr>
          <a:xfrm>
            <a:off x="462704" y="6057179"/>
            <a:ext cx="94751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3A875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Редактор кода был </a:t>
            </a:r>
            <a:r>
              <a:rPr lang="ru-RU" sz="2500" dirty="0">
                <a:solidFill>
                  <a:srgbClr val="F3A875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использ</a:t>
            </a:r>
            <a:r>
              <a:rPr lang="ru-RU" sz="25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ован</a:t>
            </a:r>
            <a:r>
              <a:rPr lang="ru-RU" sz="28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 для написания скриптов на С</a:t>
            </a:r>
            <a:r>
              <a:rPr lang="en-US" sz="28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#.</a:t>
            </a:r>
            <a:endParaRPr lang="ru-RU" sz="2800" dirty="0">
              <a:solidFill>
                <a:srgbClr val="F3A875"/>
              </a:solidFill>
              <a:effectLst/>
            </a:endParaRP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F0020218-EBAD-7D39-8432-D7C3CA88C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15" y="71718"/>
            <a:ext cx="975489" cy="975489"/>
          </a:xfrm>
          <a:prstGeom prst="rect">
            <a:avLst/>
          </a:prstGeom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02DF341E-6F75-B1F8-F28A-52FD300251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80"/>
          <a:stretch/>
        </p:blipFill>
        <p:spPr bwMode="auto">
          <a:xfrm rot="1922165">
            <a:off x="10430114" y="1149982"/>
            <a:ext cx="1606771" cy="154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Picture background">
            <a:extLst>
              <a:ext uri="{FF2B5EF4-FFF2-40B4-BE49-F238E27FC236}">
                <a16:creationId xmlns:a16="http://schemas.microsoft.com/office/drawing/2014/main" id="{DD72BEF5-79C9-8DCB-D9D3-1C9FB7B5A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843" y="3279346"/>
            <a:ext cx="2587157" cy="116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Picture background">
            <a:extLst>
              <a:ext uri="{FF2B5EF4-FFF2-40B4-BE49-F238E27FC236}">
                <a16:creationId xmlns:a16="http://schemas.microsoft.com/office/drawing/2014/main" id="{95754620-FB71-538B-EF5B-D1A6DCF9B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64" y="-225284"/>
            <a:ext cx="1810036" cy="181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Picture background">
            <a:extLst>
              <a:ext uri="{FF2B5EF4-FFF2-40B4-BE49-F238E27FC236}">
                <a16:creationId xmlns:a16="http://schemas.microsoft.com/office/drawing/2014/main" id="{3AEE8B1C-CBBA-830D-22B7-AC6433479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6216">
            <a:off x="9598844" y="4712071"/>
            <a:ext cx="2523858" cy="157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42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F536841-A442-B5F0-1F74-2BBFE0C6D858}"/>
              </a:ext>
            </a:extLst>
          </p:cNvPr>
          <p:cNvSpPr/>
          <p:nvPr/>
        </p:nvSpPr>
        <p:spPr>
          <a:xfrm>
            <a:off x="0" y="0"/>
            <a:ext cx="12332677" cy="6858000"/>
          </a:xfrm>
          <a:prstGeom prst="rect">
            <a:avLst/>
          </a:prstGeom>
          <a:pattFill prst="pct5">
            <a:fgClr>
              <a:srgbClr val="00683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8CC6164-A750-E498-E9CA-5C5B8FE52E18}"/>
              </a:ext>
            </a:extLst>
          </p:cNvPr>
          <p:cNvSpPr/>
          <p:nvPr/>
        </p:nvSpPr>
        <p:spPr>
          <a:xfrm>
            <a:off x="361708" y="3556290"/>
            <a:ext cx="8982353" cy="1842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effectLst>
                <a:glow rad="101600">
                  <a:schemeClr val="accent6">
                    <a:satMod val="175000"/>
                    <a:alpha val="98000"/>
                  </a:schemeClr>
                </a:glow>
              </a:effectLst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BA4B252-4BBA-E8E2-30C9-5DE3E9508A97}"/>
              </a:ext>
            </a:extLst>
          </p:cNvPr>
          <p:cNvSpPr/>
          <p:nvPr/>
        </p:nvSpPr>
        <p:spPr>
          <a:xfrm>
            <a:off x="361707" y="1424263"/>
            <a:ext cx="8982353" cy="1842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effectLst>
                <a:glow rad="101600">
                  <a:schemeClr val="accent6">
                    <a:satMod val="175000"/>
                    <a:alpha val="98000"/>
                  </a:schemeClr>
                </a:glo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0EBA56-BCD5-0AED-B835-4BA56E803C55}"/>
              </a:ext>
            </a:extLst>
          </p:cNvPr>
          <p:cNvSpPr txBox="1"/>
          <p:nvPr/>
        </p:nvSpPr>
        <p:spPr>
          <a:xfrm>
            <a:off x="1342180" y="238792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rgbClr val="82C34C"/>
                </a:solidFill>
                <a:effectLst>
                  <a:glow rad="673100">
                    <a:schemeClr val="bg1">
                      <a:alpha val="96000"/>
                    </a:schemeClr>
                  </a:glow>
                </a:effectLst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Игровые возможности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ED65D8E-8276-CCEE-4760-8D4A8FDF8E2B}"/>
              </a:ext>
            </a:extLst>
          </p:cNvPr>
          <p:cNvSpPr/>
          <p:nvPr/>
        </p:nvSpPr>
        <p:spPr>
          <a:xfrm>
            <a:off x="361708" y="1455944"/>
            <a:ext cx="597878" cy="599991"/>
          </a:xfrm>
          <a:prstGeom prst="rect">
            <a:avLst/>
          </a:prstGeom>
          <a:solidFill>
            <a:srgbClr val="FFF4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effectLst>
                <a:glow rad="101600">
                  <a:schemeClr val="accent6">
                    <a:satMod val="175000"/>
                    <a:alpha val="98000"/>
                  </a:schemeClr>
                </a:glo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864C9A-4A1C-CDAE-B256-1BB4405E2F83}"/>
              </a:ext>
            </a:extLst>
          </p:cNvPr>
          <p:cNvSpPr txBox="1"/>
          <p:nvPr/>
        </p:nvSpPr>
        <p:spPr>
          <a:xfrm>
            <a:off x="959586" y="148512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ED7D31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П</a:t>
            </a:r>
            <a:r>
              <a:rPr lang="ru-RU" sz="3600" dirty="0">
                <a:solidFill>
                  <a:srgbClr val="ED7D31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еремещение и взаимодействие</a:t>
            </a:r>
            <a:endParaRPr lang="ru-RU" sz="3600" dirty="0">
              <a:solidFill>
                <a:srgbClr val="ED7D31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27270E-D714-4AC3-3D3B-E765FA1735E5}"/>
              </a:ext>
            </a:extLst>
          </p:cNvPr>
          <p:cNvSpPr txBox="1"/>
          <p:nvPr/>
        </p:nvSpPr>
        <p:spPr>
          <a:xfrm>
            <a:off x="472099" y="1485125"/>
            <a:ext cx="5978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ED7D31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1</a:t>
            </a:r>
            <a:endParaRPr lang="ru-RU" sz="3600" dirty="0">
              <a:solidFill>
                <a:srgbClr val="ED7D31"/>
              </a:solidFill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93D3F1-B370-8862-589A-12FC16CE65B1}"/>
              </a:ext>
            </a:extLst>
          </p:cNvPr>
          <p:cNvSpPr txBox="1"/>
          <p:nvPr/>
        </p:nvSpPr>
        <p:spPr>
          <a:xfrm>
            <a:off x="361708" y="2160637"/>
            <a:ext cx="91861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Игрок может передвигаться между комнатами, сражаться с мобами до тех пор, пока не погибнет.</a:t>
            </a:r>
            <a:endParaRPr lang="ru-RU" sz="3200" dirty="0">
              <a:solidFill>
                <a:srgbClr val="F3A875"/>
              </a:solidFill>
              <a:effectLst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FAC22C6-1B93-3B63-90E9-6643FAB1BB7A}"/>
              </a:ext>
            </a:extLst>
          </p:cNvPr>
          <p:cNvSpPr/>
          <p:nvPr/>
        </p:nvSpPr>
        <p:spPr>
          <a:xfrm>
            <a:off x="361708" y="3589729"/>
            <a:ext cx="597878" cy="599991"/>
          </a:xfrm>
          <a:prstGeom prst="rect">
            <a:avLst/>
          </a:prstGeom>
          <a:solidFill>
            <a:srgbClr val="FFF4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effectLst>
                <a:glow rad="101600">
                  <a:schemeClr val="accent6">
                    <a:satMod val="175000"/>
                    <a:alpha val="98000"/>
                  </a:schemeClr>
                </a:glo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77375B-808B-05C5-5576-15A88FB8E034}"/>
              </a:ext>
            </a:extLst>
          </p:cNvPr>
          <p:cNvSpPr txBox="1"/>
          <p:nvPr/>
        </p:nvSpPr>
        <p:spPr>
          <a:xfrm>
            <a:off x="959586" y="36189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ED7D31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Сбор предметов</a:t>
            </a:r>
            <a:endParaRPr lang="ru-RU" sz="3600" dirty="0">
              <a:solidFill>
                <a:srgbClr val="ED7D31"/>
              </a:solidFill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53138A-8901-4DBD-C261-6B7F315ECAFE}"/>
              </a:ext>
            </a:extLst>
          </p:cNvPr>
          <p:cNvSpPr txBox="1"/>
          <p:nvPr/>
        </p:nvSpPr>
        <p:spPr>
          <a:xfrm>
            <a:off x="472099" y="3618910"/>
            <a:ext cx="5978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ED7D31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2</a:t>
            </a:r>
            <a:endParaRPr lang="ru-RU" sz="3600" dirty="0">
              <a:solidFill>
                <a:srgbClr val="ED7D31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4344FD-9F9F-3F1E-D1A3-CA85105BCBA9}"/>
              </a:ext>
            </a:extLst>
          </p:cNvPr>
          <p:cNvSpPr txBox="1"/>
          <p:nvPr/>
        </p:nvSpPr>
        <p:spPr>
          <a:xfrm>
            <a:off x="361708" y="4294422"/>
            <a:ext cx="91861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Игрок может подбирать предметы, чтобы восполнить здоровье.</a:t>
            </a:r>
            <a:endParaRPr lang="ru-RU" sz="3200" dirty="0">
              <a:solidFill>
                <a:srgbClr val="F3A875"/>
              </a:solidFill>
              <a:effectLst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67705B-DB80-7572-0896-F7C3DB037D80}"/>
              </a:ext>
            </a:extLst>
          </p:cNvPr>
          <p:cNvSpPr txBox="1"/>
          <p:nvPr/>
        </p:nvSpPr>
        <p:spPr>
          <a:xfrm>
            <a:off x="361708" y="5485272"/>
            <a:ext cx="96040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ED7D31"/>
                </a:solidFill>
                <a:effectLst>
                  <a:glow rad="228600">
                    <a:schemeClr val="bg1">
                      <a:alpha val="93000"/>
                    </a:schemeClr>
                  </a:glow>
                </a:effectLst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Цель игры – продержаться как можно дольше и открыть как можно больше комнат.</a:t>
            </a:r>
            <a:endParaRPr lang="ru-RU" sz="3600" dirty="0">
              <a:solidFill>
                <a:srgbClr val="ED7D31"/>
              </a:solidFill>
              <a:effectLst>
                <a:glow rad="228600">
                  <a:schemeClr val="bg1">
                    <a:alpha val="93000"/>
                  </a:schemeClr>
                </a:glow>
              </a:effectLst>
            </a:endParaRPr>
          </a:p>
        </p:txBody>
      </p:sp>
      <p:pic>
        <p:nvPicPr>
          <p:cNvPr id="4098" name="Picture 2" descr=" ">
            <a:extLst>
              <a:ext uri="{FF2B5EF4-FFF2-40B4-BE49-F238E27FC236}">
                <a16:creationId xmlns:a16="http://schemas.microsoft.com/office/drawing/2014/main" id="{CB2DAAE5-4F08-F21F-F23F-A063F6216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1707" y="153965"/>
            <a:ext cx="980473" cy="98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F1D1C5-FFBC-2B3B-3D0D-E42A87A685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3"/>
          <a:stretch/>
        </p:blipFill>
        <p:spPr>
          <a:xfrm>
            <a:off x="9454451" y="2414136"/>
            <a:ext cx="2661434" cy="2169257"/>
          </a:xfrm>
          <a:prstGeom prst="rect">
            <a:avLst/>
          </a:prstGeom>
          <a:effectLst>
            <a:outerShdw blurRad="381000" dist="50800" dir="5400000" sx="103000" sy="103000" algn="ctr" rotWithShape="0">
              <a:schemeClr val="accent6">
                <a:lumMod val="60000"/>
                <a:lumOff val="40000"/>
                <a:alpha val="92000"/>
              </a:schemeClr>
            </a:outerShdw>
            <a:softEdge rad="254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A193C3-BB10-0602-B480-8D392E79D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2052" y="4872365"/>
            <a:ext cx="2486232" cy="542299"/>
          </a:xfrm>
          <a:prstGeom prst="rect">
            <a:avLst/>
          </a:prstGeom>
          <a:effectLst>
            <a:outerShdw blurRad="152400" dist="50800" dir="5400000" sx="106000" sy="106000" algn="ctr" rotWithShape="0">
              <a:schemeClr val="accent6">
                <a:lumMod val="60000"/>
                <a:lumOff val="40000"/>
                <a:alpha val="86000"/>
              </a:schemeClr>
            </a:outerShdw>
            <a:softEdge rad="2540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361B32-AB8F-E37A-8D3F-9B5631DF9A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" t="12486" r="9200" b="9149"/>
          <a:stretch/>
        </p:blipFill>
        <p:spPr>
          <a:xfrm>
            <a:off x="8589776" y="280665"/>
            <a:ext cx="3602224" cy="1849003"/>
          </a:xfrm>
          <a:prstGeom prst="rect">
            <a:avLst/>
          </a:prstGeom>
          <a:effectLst>
            <a:outerShdw blurRad="381000" dist="50800" dir="5400000" sx="103000" sy="103000" algn="ctr" rotWithShape="0">
              <a:schemeClr val="accent6">
                <a:lumMod val="60000"/>
                <a:lumOff val="40000"/>
                <a:alpha val="92000"/>
              </a:schemeClr>
            </a:outerShd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480649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8AB73AFC-6507-2BAC-D3FE-8651E4D16D2D}"/>
              </a:ext>
            </a:extLst>
          </p:cNvPr>
          <p:cNvSpPr/>
          <p:nvPr/>
        </p:nvSpPr>
        <p:spPr>
          <a:xfrm>
            <a:off x="0" y="0"/>
            <a:ext cx="12332677" cy="6858000"/>
          </a:xfrm>
          <a:prstGeom prst="rect">
            <a:avLst/>
          </a:prstGeom>
          <a:pattFill prst="pct5">
            <a:fgClr>
              <a:srgbClr val="00683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AE9A94-BB1B-5029-8912-8990B665427D}"/>
              </a:ext>
            </a:extLst>
          </p:cNvPr>
          <p:cNvSpPr txBox="1"/>
          <p:nvPr/>
        </p:nvSpPr>
        <p:spPr>
          <a:xfrm>
            <a:off x="281354" y="149442"/>
            <a:ext cx="76434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rgbClr val="82C34C"/>
                </a:solidFill>
                <a:effectLst>
                  <a:glow rad="673100">
                    <a:schemeClr val="bg1">
                      <a:alpha val="96000"/>
                    </a:schemeClr>
                  </a:glow>
                </a:effectLst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Сопровождение и поддержка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8CC9707-0C40-74EF-8843-3FA9D26A837C}"/>
              </a:ext>
            </a:extLst>
          </p:cNvPr>
          <p:cNvSpPr/>
          <p:nvPr/>
        </p:nvSpPr>
        <p:spPr>
          <a:xfrm>
            <a:off x="450742" y="1055483"/>
            <a:ext cx="8542787" cy="1800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solidFill>
                <a:schemeClr val="bg1"/>
              </a:solidFill>
              <a:effectLst>
                <a:glow rad="101600">
                  <a:schemeClr val="accent6">
                    <a:satMod val="175000"/>
                    <a:alpha val="98000"/>
                  </a:schemeClr>
                </a:glo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EBAA3A-3A27-7E5D-98F7-04B719567F6B}"/>
              </a:ext>
            </a:extLst>
          </p:cNvPr>
          <p:cNvSpPr txBox="1"/>
          <p:nvPr/>
        </p:nvSpPr>
        <p:spPr>
          <a:xfrm>
            <a:off x="1197653" y="1057670"/>
            <a:ext cx="6318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000" dirty="0">
                <a:solidFill>
                  <a:srgbClr val="ED7D31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Что мы реализовали?</a:t>
            </a:r>
            <a:endParaRPr lang="ru-RU" sz="3000" dirty="0">
              <a:solidFill>
                <a:srgbClr val="ED7D31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EF7283-2ADD-ACCF-B2AD-8E552D1D63AE}"/>
              </a:ext>
            </a:extLst>
          </p:cNvPr>
          <p:cNvSpPr txBox="1"/>
          <p:nvPr/>
        </p:nvSpPr>
        <p:spPr>
          <a:xfrm>
            <a:off x="1260163" y="1540231"/>
            <a:ext cx="78301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1. Карту с генерацией комнат</a:t>
            </a:r>
            <a:br>
              <a:rPr lang="ru-RU" sz="28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</a:br>
            <a:r>
              <a:rPr lang="ru-RU" sz="28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2. Одного персонажа (Утка), один вид моба (Червяк)</a:t>
            </a:r>
            <a:br>
              <a:rPr lang="ru-RU" sz="28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</a:br>
            <a:r>
              <a:rPr lang="ru-RU" sz="28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3. Два саундтрека </a:t>
            </a:r>
            <a:endParaRPr lang="ru-RU" sz="2800" dirty="0">
              <a:solidFill>
                <a:srgbClr val="F3A875"/>
              </a:solidFill>
              <a:effectLst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430C22B-FF68-8498-109A-B95FF6528323}"/>
              </a:ext>
            </a:extLst>
          </p:cNvPr>
          <p:cNvSpPr/>
          <p:nvPr/>
        </p:nvSpPr>
        <p:spPr>
          <a:xfrm>
            <a:off x="369291" y="3005418"/>
            <a:ext cx="11453417" cy="3703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effectLst>
                <a:glow rad="101600">
                  <a:schemeClr val="accent6">
                    <a:satMod val="175000"/>
                    <a:alpha val="98000"/>
                  </a:schemeClr>
                </a:glo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398A59-CE24-3051-ED72-D3C5900BB91E}"/>
              </a:ext>
            </a:extLst>
          </p:cNvPr>
          <p:cNvSpPr txBox="1"/>
          <p:nvPr/>
        </p:nvSpPr>
        <p:spPr>
          <a:xfrm>
            <a:off x="1252385" y="3163253"/>
            <a:ext cx="6318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000" dirty="0">
                <a:solidFill>
                  <a:srgbClr val="ED7D31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Что мы планируем делать дальше?</a:t>
            </a:r>
            <a:endParaRPr lang="ru-RU" sz="3000" dirty="0">
              <a:solidFill>
                <a:srgbClr val="ED7D31"/>
              </a:solidFill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3F82BD-73F1-88D6-F749-81CDD4FDE473}"/>
              </a:ext>
            </a:extLst>
          </p:cNvPr>
          <p:cNvSpPr txBox="1"/>
          <p:nvPr/>
        </p:nvSpPr>
        <p:spPr>
          <a:xfrm>
            <a:off x="1260163" y="3659087"/>
            <a:ext cx="96083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В первую очередь необходимо поработать над багами и прочими техническими, визуальными недоработками.</a:t>
            </a:r>
            <a:endParaRPr lang="ru-RU" sz="2800" dirty="0">
              <a:solidFill>
                <a:srgbClr val="F3A875"/>
              </a:solidFill>
              <a:effectLst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24EFC3-8044-1BBA-00A0-272B175B3496}"/>
              </a:ext>
            </a:extLst>
          </p:cNvPr>
          <p:cNvSpPr txBox="1"/>
          <p:nvPr/>
        </p:nvSpPr>
        <p:spPr>
          <a:xfrm>
            <a:off x="1260163" y="4613194"/>
            <a:ext cx="1076727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3A875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У нас имеются идеи, как улучшить игру. Из базового</a:t>
            </a:r>
            <a:r>
              <a:rPr lang="en-US" sz="2800" dirty="0">
                <a:solidFill>
                  <a:srgbClr val="F3A875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:</a:t>
            </a:r>
            <a:r>
              <a:rPr lang="ru-RU" sz="2800" dirty="0">
                <a:solidFill>
                  <a:srgbClr val="F3A875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 </a:t>
            </a:r>
            <a:r>
              <a:rPr lang="ru-RU" sz="28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д</a:t>
            </a:r>
            <a:r>
              <a:rPr lang="ru-RU" sz="2800" dirty="0">
                <a:solidFill>
                  <a:srgbClr val="F3A875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обавить больше видов мобов, реализовать смену оружия, локации. Поработать над атмосферой. </a:t>
            </a:r>
            <a:endParaRPr lang="ru-RU" sz="2800" dirty="0">
              <a:solidFill>
                <a:srgbClr val="F3A875"/>
              </a:solidFill>
              <a:effectLst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25AF15-2C96-8C5E-A54B-3E0A8612A667}"/>
              </a:ext>
            </a:extLst>
          </p:cNvPr>
          <p:cNvSpPr txBox="1"/>
          <p:nvPr/>
        </p:nvSpPr>
        <p:spPr>
          <a:xfrm>
            <a:off x="1252385" y="6047327"/>
            <a:ext cx="84933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Также</a:t>
            </a:r>
            <a:r>
              <a:rPr lang="ru-RU" sz="2800" dirty="0">
                <a:solidFill>
                  <a:srgbClr val="F3A875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 планах добавить поддержку на </a:t>
            </a:r>
            <a:r>
              <a:rPr lang="en-US" sz="2800" dirty="0">
                <a:solidFill>
                  <a:srgbClr val="F3A875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android </a:t>
            </a:r>
            <a:r>
              <a:rPr lang="en-US" sz="28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:)</a:t>
            </a:r>
            <a:endParaRPr lang="ru-RU" sz="2800" dirty="0">
              <a:solidFill>
                <a:srgbClr val="F3A875"/>
              </a:solidFill>
              <a:effectLst/>
            </a:endParaRPr>
          </a:p>
        </p:txBody>
      </p:sp>
      <p:pic>
        <p:nvPicPr>
          <p:cNvPr id="5126" name="Picture 6" descr=" ">
            <a:extLst>
              <a:ext uri="{FF2B5EF4-FFF2-40B4-BE49-F238E27FC236}">
                <a16:creationId xmlns:a16="http://schemas.microsoft.com/office/drawing/2014/main" id="{203506D8-5C70-2E9D-D9D7-93278BA4D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43" y="1068325"/>
            <a:ext cx="720189" cy="72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 ">
            <a:extLst>
              <a:ext uri="{FF2B5EF4-FFF2-40B4-BE49-F238E27FC236}">
                <a16:creationId xmlns:a16="http://schemas.microsoft.com/office/drawing/2014/main" id="{4D187547-6DDD-CFF6-3E25-F16D23398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51" y="3157348"/>
            <a:ext cx="754112" cy="75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3939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TM03457485[[fn=Сетка]]</Template>
  <TotalTime>609</TotalTime>
  <Words>294</Words>
  <Application>Microsoft Office PowerPoint</Application>
  <PresentationFormat>Широкоэкранный</PresentationFormat>
  <Paragraphs>44</Paragraphs>
  <Slides>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RF Krabuler</vt:lpstr>
      <vt:lpstr>Тема Office</vt:lpstr>
      <vt:lpstr>The Killer Duck</vt:lpstr>
      <vt:lpstr>Презентация PowerPoint</vt:lpstr>
      <vt:lpstr>Концепт игры  </vt:lpstr>
      <vt:lpstr>Концептуальная диаграмма 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Killer Duck</dc:title>
  <dc:creator>Анастасия Бородина</dc:creator>
  <cp:lastModifiedBy>Анастасия Бородина</cp:lastModifiedBy>
  <cp:revision>41</cp:revision>
  <dcterms:created xsi:type="dcterms:W3CDTF">2024-06-24T07:32:51Z</dcterms:created>
  <dcterms:modified xsi:type="dcterms:W3CDTF">2024-07-01T11:56:36Z</dcterms:modified>
</cp:coreProperties>
</file>